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4" r:id="rId10"/>
    <p:sldId id="655" r:id="rId11"/>
    <p:sldId id="656" r:id="rId12"/>
    <p:sldId id="667" r:id="rId13"/>
    <p:sldId id="668" r:id="rId14"/>
    <p:sldId id="666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6" autoAdjust="0"/>
    <p:restoredTop sz="91544" autoAdjust="0"/>
  </p:normalViewPr>
  <p:slideViewPr>
    <p:cSldViewPr>
      <p:cViewPr>
        <p:scale>
          <a:sx n="89" d="100"/>
          <a:sy n="89" d="100"/>
        </p:scale>
        <p:origin x="7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May 20,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 to deep learning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tools?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84784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82669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Torch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507640"/>
            <a:ext cx="2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84513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Caffe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2026940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MatConvNet</a:t>
            </a:r>
          </a:p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Theano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9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0" name="Picture 2" descr="http://farm1.static.flickr.com/198/448449613_9934b8e5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00066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81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Deep Learning Frameworks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346" y="1152941"/>
            <a:ext cx="163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TensorFlow</a:t>
            </a:r>
            <a:endParaRPr kumimoji="1" lang="ko-KR" altLang="en-US" sz="2400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1601785"/>
            <a:ext cx="2014331" cy="1392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3929" y="1152941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Theano</a:t>
            </a:r>
            <a:endParaRPr kumimoji="1" lang="ko-KR" altLang="en-US" sz="2400" b="1" u="sng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81" y="1562029"/>
            <a:ext cx="2760870" cy="1268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346" y="3071470"/>
            <a:ext cx="881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Keras</a:t>
            </a:r>
            <a:endParaRPr kumimoji="1" lang="ko-KR" altLang="en-US" sz="2400" b="1" u="sng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6" y="3512321"/>
            <a:ext cx="1427532" cy="13919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70328" y="1152941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Lasagne</a:t>
            </a:r>
            <a:endParaRPr kumimoji="1" lang="ko-KR" altLang="en-US" sz="2400" b="1" u="sng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328" y="1569742"/>
            <a:ext cx="2982985" cy="12473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0103" y="3071470"/>
            <a:ext cx="844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Caffe</a:t>
            </a:r>
            <a:endParaRPr kumimoji="1" lang="ko-KR" altLang="en-US" sz="2400" b="1" u="sng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813" y="3565990"/>
            <a:ext cx="2195051" cy="9407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20257" y="3071470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smtClean="0"/>
              <a:t>Torch</a:t>
            </a:r>
            <a:endParaRPr kumimoji="1" lang="ko-KR" altLang="en-US" sz="2400" b="1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257" y="3521552"/>
            <a:ext cx="2340716" cy="11380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6346" y="4942034"/>
            <a:ext cx="99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mxnet</a:t>
            </a:r>
            <a:endParaRPr kumimoji="1" lang="ko-KR" altLang="en-US" sz="2400" b="1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8" y="5401443"/>
            <a:ext cx="2288461" cy="1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81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Pros &amp; Cons of DL Frameworks</a:t>
            </a:r>
            <a:endParaRPr kumimoji="1"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78295" y="1145205"/>
          <a:ext cx="8587409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262"/>
                <a:gridCol w="3445565"/>
                <a:gridCol w="3551582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smtClean="0"/>
                        <a:t>Pros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smtClean="0"/>
                        <a:t>Cons</a:t>
                      </a:r>
                      <a:endParaRPr lang="ko-KR" altLang="en-US" sz="2800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TensorFlow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Maintained</a:t>
                      </a:r>
                      <a:r>
                        <a:rPr lang="en-US" altLang="ko-KR" baseline="0" dirty="0" smtClean="0"/>
                        <a:t> by Google.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Bunch of codes available. 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Supports Python and C++.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Too low level.</a:t>
                      </a:r>
                    </a:p>
                    <a:p>
                      <a:pPr latinLnBrk="1"/>
                      <a:r>
                        <a:rPr lang="en-US" altLang="ko-KR" dirty="0" smtClean="0"/>
                        <a:t>Changing to rapidly</a:t>
                      </a:r>
                      <a:r>
                        <a:rPr lang="en-US" altLang="ko-KR" baseline="0" dirty="0" smtClean="0"/>
                        <a:t>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Theano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Stable. </a:t>
                      </a:r>
                    </a:p>
                    <a:p>
                      <a:pPr latinLnBrk="1"/>
                      <a:r>
                        <a:rPr lang="en-US" altLang="ko-KR" dirty="0" smtClean="0"/>
                        <a:t>Supports</a:t>
                      </a:r>
                      <a:r>
                        <a:rPr lang="en-US" altLang="ko-KR" baseline="0" dirty="0" smtClean="0"/>
                        <a:t> Python.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Low-level. </a:t>
                      </a:r>
                    </a:p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good for multi-GPUs.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Lasagne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Library works on top of </a:t>
                      </a:r>
                      <a:r>
                        <a:rPr lang="en-US" altLang="ko-KR" dirty="0" err="1" smtClean="0"/>
                        <a:t>Theoan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Keras</a:t>
                      </a:r>
                      <a:r>
                        <a:rPr lang="en-US" altLang="ko-KR" baseline="0" dirty="0" smtClean="0"/>
                        <a:t> seems better.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Keras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Super easy</a:t>
                      </a:r>
                      <a:r>
                        <a:rPr lang="en-US" altLang="ko-KR" baseline="0" dirty="0" smtClean="0"/>
                        <a:t> that works on top of TensorFlow and </a:t>
                      </a:r>
                      <a:r>
                        <a:rPr lang="en-US" altLang="ko-KR" baseline="0" dirty="0" err="1" smtClean="0"/>
                        <a:t>Theano</a:t>
                      </a:r>
                      <a:r>
                        <a:rPr lang="en-US" altLang="ko-KR" baseline="0" dirty="0" smtClean="0"/>
                        <a:t>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Too simple.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Caffe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Super</a:t>
                      </a:r>
                      <a:r>
                        <a:rPr lang="en-US" altLang="ko-KR" baseline="0" dirty="0" smtClean="0"/>
                        <a:t> easy for simple computer vision tasks.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Have to program in C++. </a:t>
                      </a:r>
                    </a:p>
                    <a:p>
                      <a:pPr latinLnBrk="1"/>
                      <a:r>
                        <a:rPr lang="en-US" altLang="ko-KR" dirty="0" smtClean="0"/>
                        <a:t>Documentation</a:t>
                      </a:r>
                      <a:r>
                        <a:rPr lang="en-US" altLang="ko-KR" baseline="0" dirty="0" smtClean="0"/>
                        <a:t> is poor.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Torch (</a:t>
                      </a:r>
                      <a:r>
                        <a:rPr lang="en-US" altLang="ko-KR" dirty="0" err="1" smtClean="0"/>
                        <a:t>PyTorch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Supports</a:t>
                      </a:r>
                      <a:r>
                        <a:rPr lang="en-US" altLang="ko-KR" baseline="0" dirty="0" smtClean="0"/>
                        <a:t> Python now!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More flexible compared to TF.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Lua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Lua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Lua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mxnet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Amazon’s choice.</a:t>
                      </a:r>
                      <a:r>
                        <a:rPr lang="en-US" altLang="ko-KR" baseline="0" dirty="0" smtClean="0"/>
                        <a:t> </a:t>
                      </a:r>
                    </a:p>
                    <a:p>
                      <a:pPr latinLnBrk="1"/>
                      <a:r>
                        <a:rPr lang="en-US" altLang="ko-KR" dirty="0" smtClean="0"/>
                        <a:t>Enormous horizontal scaling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capabilites</a:t>
                      </a:r>
                      <a:r>
                        <a:rPr lang="en-US" altLang="ko-KR" baseline="0" dirty="0" smtClean="0"/>
                        <a:t>!!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Newbie. </a:t>
                      </a:r>
                    </a:p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much code to refer.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White to black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772816"/>
            <a:ext cx="822960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6264" y="1471108"/>
            <a:ext cx="8568952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Deep </a:t>
            </a:r>
            <a:r>
              <a:rPr lang="en-US" altLang="ko-KR" sz="2000" b="1" dirty="0">
                <a:solidFill>
                  <a:srgbClr val="FF0000"/>
                </a:solidFill>
              </a:rPr>
              <a:t>learning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is </a:t>
            </a:r>
            <a:r>
              <a:rPr lang="en-US" altLang="ko-KR" sz="2000" dirty="0"/>
              <a:t>a branch of machine learning based on a set of algorithms that attempt to model high-level abstractions in data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by using multiple processing layers, with complex structures or otherwise, composed of multiple non-linear </a:t>
            </a:r>
            <a:r>
              <a:rPr lang="en-US" altLang="ko-KR" sz="2000" dirty="0" smtClean="0"/>
              <a:t>transformations.”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6264" y="1111068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Wikipedia says: </a:t>
            </a:r>
            <a:endParaRPr lang="ko-KR" altLang="en-US" sz="2000" dirty="0"/>
          </a:p>
        </p:txBody>
      </p:sp>
      <p:pic>
        <p:nvPicPr>
          <p:cNvPr id="7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01008"/>
            <a:ext cx="4417480" cy="29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9036" y="4325200"/>
            <a:ext cx="11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9848" y="4005064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High-level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5124" y="4390529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1484784"/>
            <a:ext cx="7704856" cy="4752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374" y="1023119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0000"/>
                </a:solidFill>
              </a:rPr>
              <a:t>Artificial Intelligence</a:t>
            </a:r>
            <a:endParaRPr kumimoji="1"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80" y="2191023"/>
            <a:ext cx="5760640" cy="345638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6215" y="1700808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C000"/>
                </a:solidFill>
              </a:rPr>
              <a:t>Machine Learning</a:t>
            </a:r>
            <a:endParaRPr kumimoji="1" lang="ko-KR" altLang="en-US" sz="2400" b="1" dirty="0" smtClean="0">
              <a:solidFill>
                <a:srgbClr val="FFC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2825254"/>
            <a:ext cx="4608512" cy="24759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6215" y="2362721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B050"/>
                </a:solidFill>
              </a:rPr>
              <a:t>Deep learning</a:t>
            </a:r>
            <a:endParaRPr kumimoji="1" lang="ko-KR" altLang="en-US" sz="2400" b="1" dirty="0" smtClean="0">
              <a:solidFill>
                <a:srgbClr val="00B0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83768" y="3458616"/>
            <a:ext cx="1224136" cy="162656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70" y="2979537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B0F0"/>
                </a:solidFill>
              </a:rPr>
              <a:t>MLP</a:t>
            </a:r>
            <a:endParaRPr kumimoji="1" lang="ko-KR" altLang="en-US" sz="2400" b="1" dirty="0" smtClean="0">
              <a:solidFill>
                <a:srgbClr val="00B0F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23928" y="3476031"/>
            <a:ext cx="1224136" cy="16265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393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70C0"/>
                </a:solidFill>
              </a:rPr>
              <a:t>CNN</a:t>
            </a:r>
            <a:endParaRPr kumimoji="1" lang="ko-KR" altLang="en-US" sz="2400" b="1" dirty="0" smtClean="0">
              <a:solidFill>
                <a:srgbClr val="0070C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64088" y="3476031"/>
            <a:ext cx="1224136" cy="162656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9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7030A0"/>
                </a:solidFill>
              </a:rPr>
              <a:t>RNN</a:t>
            </a:r>
            <a:endParaRPr kumimoji="1" lang="ko-KR" altLang="en-US" sz="24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 it brand new?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741808" y="1268760"/>
            <a:ext cx="0" cy="4824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7832" y="126876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Nets</a:t>
            </a:r>
            <a:endParaRPr lang="ko-KR" alt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53126" y="1268760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McCulloch &amp; Pitt 1943</a:t>
            </a:r>
            <a:endParaRPr lang="ko-KR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57831" y="182127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Perception</a:t>
            </a:r>
            <a:endParaRPr lang="ko-KR" alt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53126" y="1821270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Rosenblatt 1958</a:t>
            </a:r>
            <a:endParaRPr lang="ko-KR" alt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7830" y="249289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RNN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653126" y="2492896"/>
            <a:ext cx="20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Grossberg 1973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57828" y="293671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CNN</a:t>
            </a:r>
            <a:endParaRPr lang="ko-KR" alt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53126" y="29367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Fukushima 1979</a:t>
            </a:r>
            <a:endParaRPr lang="ko-KR" alt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957827" y="367257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RBM</a:t>
            </a:r>
            <a:endParaRPr lang="ko-KR" alt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53125" y="3645024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1999</a:t>
            </a:r>
            <a:endParaRPr lang="ko-KR" alt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957826" y="434155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DBN</a:t>
            </a:r>
            <a:endParaRPr lang="ko-KR" alt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653124" y="4341550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2006</a:t>
            </a:r>
            <a:endParaRPr lang="ko-KR" alt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957826" y="475596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D-AE</a:t>
            </a:r>
            <a:endParaRPr lang="ko-KR" altLang="en-US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653126" y="4757082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Vincent 2008</a:t>
            </a:r>
            <a:endParaRPr lang="ko-KR" altLang="en-US" sz="2000" dirty="0" smtClean="0"/>
          </a:p>
        </p:txBody>
      </p:sp>
      <p:pic>
        <p:nvPicPr>
          <p:cNvPr id="20" name="Picture 2" descr="http://news.donga.com/IMAGE/2004/05/19/6920790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5" y="1294160"/>
            <a:ext cx="1772407" cy="11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chosun.com/sitedata/image/200807/08/2008070800095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759055" y="2564139"/>
            <a:ext cx="1772407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i1.ruliweb.daumcdn.net/uf/image/U01/ruliweb/515815A93D11B90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7" y="3723187"/>
            <a:ext cx="1765635" cy="1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33b9dcd9585eed54381606d91be9cff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9" y="4966568"/>
            <a:ext cx="1758863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57832" y="532269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AlexNet</a:t>
            </a:r>
            <a:endParaRPr lang="ko-KR" alt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653126" y="531530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Alex 2012</a:t>
            </a:r>
            <a:endParaRPr lang="ko-KR" altLang="en-US" sz="2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957832" y="5742841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GoogLeNet</a:t>
            </a:r>
            <a:endParaRPr lang="ko-KR" altLang="en-US" sz="20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653124" y="5748204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Szegedy 2015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4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Inspired by nature?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3804503" cy="503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70223"/>
            <a:ext cx="2209491" cy="1926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1481" y="6063679"/>
            <a:ext cx="399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Adobe Fan Heiti Std B" pitchFamily="34" charset="-128"/>
              </a:rPr>
              <a:t>Sure there is some </a:t>
            </a:r>
            <a:r>
              <a:rPr lang="en-US" altLang="ko-KR" sz="2000" dirty="0" smtClean="0">
                <a:solidFill>
                  <a:srgbClr val="FF0000"/>
                </a:solidFill>
                <a:ea typeface="Adobe Fan Heiti Std B" pitchFamily="34" charset="-128"/>
              </a:rPr>
              <a:t>resemblance</a:t>
            </a:r>
            <a:r>
              <a:rPr lang="en-US" altLang="ko-KR" sz="2000" dirty="0" smtClean="0">
                <a:ea typeface="Adobe Fan Heiti Std B" pitchFamily="34" charset="-128"/>
              </a:rPr>
              <a:t>!</a:t>
            </a:r>
            <a:endParaRPr lang="ko-KR" altLang="en-US" sz="2000" dirty="0" smtClean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3579"/>
            <a:ext cx="3871619" cy="29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860032" y="4001120"/>
            <a:ext cx="4132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2000" dirty="0"/>
              <a:t>L'Avion III de Clement Ader, 1897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4312" y="6050979"/>
            <a:ext cx="318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Adobe Fan Heiti Std B" pitchFamily="34" charset="-128"/>
              </a:rPr>
              <a:t>But, do not go </a:t>
            </a:r>
            <a:r>
              <a:rPr lang="en-US" altLang="ko-KR" sz="2000" dirty="0" smtClean="0">
                <a:solidFill>
                  <a:srgbClr val="FF0000"/>
                </a:solidFill>
                <a:ea typeface="Adobe Fan Heiti Std B" pitchFamily="34" charset="-128"/>
              </a:rPr>
              <a:t>TOO FAR</a:t>
            </a:r>
            <a:r>
              <a:rPr lang="en-US" altLang="ko-KR" sz="2000" dirty="0" smtClean="0">
                <a:ea typeface="Adobe Fan Heiti Std B" pitchFamily="34" charset="-128"/>
              </a:rPr>
              <a:t>. </a:t>
            </a:r>
            <a:endParaRPr lang="ko-KR" altLang="en-US" sz="2000" dirty="0" smtClean="0"/>
          </a:p>
        </p:txBody>
      </p:sp>
      <p:pic>
        <p:nvPicPr>
          <p:cNvPr id="16" name="Picture 10" descr="http://media.kotaku.foxtrot.future.net.uk/wp-content/uploads/sites/52/2015/06/gta-jet-620x34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0769"/>
          <a:stretch/>
        </p:blipFill>
        <p:spPr bwMode="auto">
          <a:xfrm>
            <a:off x="4932039" y="4470901"/>
            <a:ext cx="3871619" cy="14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926832" y="6453336"/>
            <a:ext cx="318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Slide credit: Yann </a:t>
            </a:r>
            <a:r>
              <a:rPr lang="en-US" altLang="ko-KR" dirty="0" err="1" smtClean="0"/>
              <a:t>LeCun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71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architectures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2684" y="1211266"/>
            <a:ext cx="7231664" cy="1137614"/>
            <a:chOff x="467544" y="1269322"/>
            <a:chExt cx="7231664" cy="1137614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1269322"/>
              <a:ext cx="6107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Feed-Forward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multilayer neural nets, convolutional nets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395168" y="1687736"/>
              <a:ext cx="6304040" cy="719200"/>
              <a:chOff x="1395168" y="1556792"/>
              <a:chExt cx="6304040" cy="719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139516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938568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/>
              <p:nvPr/>
            </p:nvSpPr>
            <p:spPr>
              <a:xfrm>
                <a:off x="3315381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235594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15580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3858781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5778994" y="1916392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14"/>
          <p:cNvGrpSpPr/>
          <p:nvPr/>
        </p:nvGrpSpPr>
        <p:grpSpPr>
          <a:xfrm>
            <a:off x="612684" y="2552956"/>
            <a:ext cx="7231664" cy="1164076"/>
            <a:chOff x="467544" y="2651988"/>
            <a:chExt cx="7231664" cy="1164076"/>
          </a:xfrm>
        </p:grpSpPr>
        <p:sp>
          <p:nvSpPr>
            <p:cNvPr id="16" name="TextBox 15"/>
            <p:cNvSpPr txBox="1"/>
            <p:nvPr/>
          </p:nvSpPr>
          <p:spPr>
            <a:xfrm>
              <a:off x="467544" y="2651988"/>
              <a:ext cx="623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Feed-Back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Stacked Sparse Coding, Deconvolutional Nets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95168" y="3096864"/>
              <a:ext cx="6304040" cy="719200"/>
              <a:chOff x="1395168" y="3212976"/>
              <a:chExt cx="6304040" cy="71920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39516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1938568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3315381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235594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15580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 flipH="1">
                <a:off x="3858781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 flipH="1">
                <a:off x="5778994" y="3572576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12684" y="3861048"/>
            <a:ext cx="7231664" cy="1136734"/>
            <a:chOff x="506265" y="4049486"/>
            <a:chExt cx="7231664" cy="1136734"/>
          </a:xfrm>
        </p:grpSpPr>
        <p:sp>
          <p:nvSpPr>
            <p:cNvPr id="26" name="TextBox 25"/>
            <p:cNvSpPr txBox="1"/>
            <p:nvPr/>
          </p:nvSpPr>
          <p:spPr>
            <a:xfrm>
              <a:off x="506265" y="4049486"/>
              <a:ext cx="7177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Bi-Directional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Deep Boltzmann Machines, Stacked Auto-Encoders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433889" y="4467020"/>
              <a:ext cx="6304040" cy="719200"/>
              <a:chOff x="1433889" y="4869160"/>
              <a:chExt cx="6304040" cy="71920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3388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H="1">
                <a:off x="1977289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직사각형 29"/>
              <p:cNvSpPr/>
              <p:nvPr/>
            </p:nvSpPr>
            <p:spPr>
              <a:xfrm>
                <a:off x="3354102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5274315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19452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3897502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 flipH="1">
                <a:off x="5817715" y="5228760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/>
          <p:cNvGrpSpPr/>
          <p:nvPr/>
        </p:nvGrpSpPr>
        <p:grpSpPr>
          <a:xfrm>
            <a:off x="612684" y="5085184"/>
            <a:ext cx="7231664" cy="1136734"/>
            <a:chOff x="482058" y="5373216"/>
            <a:chExt cx="7231664" cy="1136734"/>
          </a:xfrm>
        </p:grpSpPr>
        <p:sp>
          <p:nvSpPr>
            <p:cNvPr id="36" name="TextBox 35"/>
            <p:cNvSpPr txBox="1"/>
            <p:nvPr/>
          </p:nvSpPr>
          <p:spPr>
            <a:xfrm>
              <a:off x="482058" y="5373216"/>
              <a:ext cx="580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Recurrent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Recurrent Nets, Long-Short Term Memory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0968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H="1">
              <a:off x="1953082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3329895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50108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17032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3873295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5793508" y="6150350"/>
              <a:ext cx="13768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구부러진 연결선 61"/>
            <p:cNvCxnSpPr/>
            <p:nvPr/>
          </p:nvCxnSpPr>
          <p:spPr>
            <a:xfrm rot="5400000" flipH="1" flipV="1">
              <a:off x="3557645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61"/>
            <p:cNvCxnSpPr/>
            <p:nvPr/>
          </p:nvCxnSpPr>
          <p:spPr>
            <a:xfrm rot="5400000" flipH="1" flipV="1">
              <a:off x="5463344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04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Theory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2" y="1268760"/>
            <a:ext cx="6248400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723" y="5726727"/>
            <a:ext cx="190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+mj-lt"/>
                <a:ea typeface="Adobe Fan Heiti Std B" pitchFamily="34" charset="-128"/>
              </a:rPr>
              <a:t>Cited &gt; 12,000</a:t>
            </a:r>
            <a:endParaRPr lang="ko-KR" altLang="en-US" sz="2000" dirty="0" smtClean="0">
              <a:solidFill>
                <a:srgbClr val="FF0000"/>
              </a:solidFill>
              <a:latin typeface="+mj-lt"/>
              <a:ea typeface="Adobe Fan Heiti Std B" pitchFamily="34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" y="1700808"/>
            <a:ext cx="7571536" cy="35093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is omnipotent?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9852"/>
            <a:ext cx="8496300" cy="48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Development tools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1037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32953</TotalTime>
  <Words>342</Words>
  <Application>Microsoft Macintosh PowerPoint</Application>
  <PresentationFormat>화면 슬라이드 쇼(4:3)</PresentationFormat>
  <Paragraphs>110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휴먼둥근헤드라인</vt:lpstr>
      <vt:lpstr>Adobe Fan Heiti Std B</vt:lpstr>
      <vt:lpstr>Arial</vt:lpstr>
      <vt:lpstr>Garamond</vt:lpstr>
      <vt:lpstr>Meiryo UI</vt:lpstr>
      <vt:lpstr>Microsoft YaHei</vt:lpstr>
      <vt:lpstr>Office 테마</vt:lpstr>
      <vt:lpstr>PowerPoint 프레젠테이션</vt:lpstr>
      <vt:lpstr>Deep learning</vt:lpstr>
      <vt:lpstr>Deep learning</vt:lpstr>
      <vt:lpstr>Is it brand new?</vt:lpstr>
      <vt:lpstr>Inspired by nature?</vt:lpstr>
      <vt:lpstr>Deep architectures</vt:lpstr>
      <vt:lpstr>Theory</vt:lpstr>
      <vt:lpstr>Is is omnipotent?</vt:lpstr>
      <vt:lpstr>Development tools</vt:lpstr>
      <vt:lpstr>Deep learning tools?</vt:lpstr>
      <vt:lpstr>To tell the truth</vt:lpstr>
      <vt:lpstr>Deep Learning Frameworks</vt:lpstr>
      <vt:lpstr>Pros &amp; Cons of DL Frameworks</vt:lpstr>
      <vt:lpstr>White to black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1133</cp:revision>
  <dcterms:created xsi:type="dcterms:W3CDTF">2010-03-17T18:05:41Z</dcterms:created>
  <dcterms:modified xsi:type="dcterms:W3CDTF">2017-05-20T02:22:49Z</dcterms:modified>
</cp:coreProperties>
</file>